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83" r:id="rId9"/>
    <p:sldId id="284" r:id="rId10"/>
    <p:sldId id="285" r:id="rId11"/>
    <p:sldId id="262" r:id="rId12"/>
    <p:sldId id="263" r:id="rId13"/>
    <p:sldId id="264" r:id="rId14"/>
    <p:sldId id="286" r:id="rId15"/>
    <p:sldId id="287" r:id="rId16"/>
    <p:sldId id="288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6" r:id="rId27"/>
    <p:sldId id="277" r:id="rId28"/>
    <p:sldId id="289" r:id="rId29"/>
    <p:sldId id="290" r:id="rId30"/>
    <p:sldId id="273" r:id="rId31"/>
    <p:sldId id="278" r:id="rId32"/>
    <p:sldId id="279" r:id="rId33"/>
    <p:sldId id="280" r:id="rId34"/>
    <p:sldId id="281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4712" autoAdjust="0"/>
  </p:normalViewPr>
  <p:slideViewPr>
    <p:cSldViewPr>
      <p:cViewPr>
        <p:scale>
          <a:sx n="110" d="100"/>
          <a:sy n="110" d="100"/>
        </p:scale>
        <p:origin x="-2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C9F5F-8E0F-4068-A939-579F9FA88F7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D225D-93A1-44D7-ACF2-D2E6ECE1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9B0-3AB4-4589-BC50-73506E6B032D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8BE8-9FD5-4B5A-AC73-C547B0FA6E49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C195-D05E-4796-BD31-6DF138D843C1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6A98-5857-4F93-93E0-A25CADFD3AE7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1D7-F22D-4136-BC4A-9BBCA3941C60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C00-7991-48E1-A721-F169767D5BF6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8647-089E-4C35-A30C-6663AAEEBB78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8ABD-CF52-4236-A81F-5BE6358C1729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8A0-2978-42D5-9D93-C710E900C711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219E-243D-4B2A-9D4B-495659F48BA1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C2A9-5C82-495D-A704-645F297FF459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215C6-29F2-4820-80B3-EE2AD42E2A70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0E6BB-A9C6-4D9B-BEBC-DBE207B135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cebook.com/EUvsDisinf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2686072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ინფორმაციული ომის</a:t>
            </a:r>
          </a:p>
          <a:p>
            <a:pPr algn="ctr"/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ავტომატიზირებული ინფორმაციული  სისტემა</a:t>
            </a:r>
          </a:p>
          <a:p>
            <a:pPr algn="ctr"/>
            <a:r>
              <a:rPr lang="ka-GE" b="1" dirty="0" smtClean="0">
                <a:solidFill>
                  <a:schemeClr val="tx2"/>
                </a:solidFill>
                <a:latin typeface="Sylfaen" pitchFamily="18" charset="0"/>
              </a:rPr>
              <a:t>(იოაის)</a:t>
            </a:r>
          </a:p>
          <a:p>
            <a:endParaRPr lang="ru-RU" b="1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4" name="Рисунок 3" descr="fondis _emblema_warwer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5953125" cy="2085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838200"/>
          <a:ext cx="5291138" cy="5029200"/>
        </p:xfrm>
        <a:graphic>
          <a:graphicData uri="http://schemas.openxmlformats.org/presentationml/2006/ole">
            <p:oleObj spid="_x0000_s1026" name="Equation" r:id="rId3" imgW="5283000" imgH="4457520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endParaRPr lang="ka-GE" dirty="0" smtClean="0"/>
          </a:p>
          <a:p>
            <a:pPr algn="just">
              <a:buNone/>
            </a:pPr>
            <a:r>
              <a:rPr lang="ka-GE" b="1" dirty="0" smtClean="0">
                <a:solidFill>
                  <a:srgbClr val="FF0000"/>
                </a:solidFill>
              </a:rPr>
              <a:t>ამოცანა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ka-GE" b="1" dirty="0" smtClean="0">
                <a:solidFill>
                  <a:srgbClr val="FF0000"/>
                </a:solidFill>
              </a:rPr>
              <a:t>: </a:t>
            </a:r>
            <a:r>
              <a:rPr lang="ru-RU" sz="2400" dirty="0" smtClean="0"/>
              <a:t>ინფორმაციულ ომში მონაწილე</a:t>
            </a:r>
            <a:r>
              <a:rPr lang="ka-GE" sz="2400" dirty="0" smtClean="0"/>
              <a:t> </a:t>
            </a:r>
            <a:r>
              <a:rPr lang="ru-RU" sz="2400" dirty="0" smtClean="0"/>
              <a:t>სუბიექტების მიერ</a:t>
            </a:r>
            <a:r>
              <a:rPr lang="ka-GE" sz="2400" dirty="0" smtClean="0"/>
              <a:t> </a:t>
            </a:r>
            <a:r>
              <a:rPr lang="ru-RU" sz="2400" dirty="0" smtClean="0"/>
              <a:t>გავრცელებული</a:t>
            </a:r>
            <a:r>
              <a:rPr lang="ka-GE" sz="2400" dirty="0" smtClean="0"/>
              <a:t> </a:t>
            </a:r>
            <a:r>
              <a:rPr lang="ru-RU" sz="2400" dirty="0" smtClean="0"/>
              <a:t>ინფორმაციული ნაკადიდან</a:t>
            </a:r>
            <a:r>
              <a:rPr lang="ka-GE" sz="2400" dirty="0" smtClean="0"/>
              <a:t> </a:t>
            </a:r>
            <a:r>
              <a:rPr lang="ru-RU" sz="2400" dirty="0" smtClean="0"/>
              <a:t>ინფორმაციული ომის</a:t>
            </a:r>
            <a:r>
              <a:rPr lang="ka-GE" sz="2400" dirty="0" smtClean="0"/>
              <a:t> </a:t>
            </a:r>
            <a:r>
              <a:rPr lang="ru-RU" sz="2400" dirty="0" smtClean="0"/>
              <a:t>შემადგენელი ნაწილის,</a:t>
            </a:r>
            <a:r>
              <a:rPr lang="ka-GE" sz="2400" dirty="0" smtClean="0"/>
              <a:t> </a:t>
            </a:r>
            <a:r>
              <a:rPr lang="ru-RU" sz="2400" dirty="0" smtClean="0"/>
              <a:t>მაკომპრომატებელი</a:t>
            </a:r>
            <a:r>
              <a:rPr lang="ka-GE" sz="2400" dirty="0" smtClean="0"/>
              <a:t> ინფორმაციის გამოყოფის ამოცანა</a:t>
            </a:r>
            <a:endParaRPr lang="ru-RU" sz="2400" dirty="0" smtClean="0"/>
          </a:p>
          <a:p>
            <a:pPr algn="just"/>
            <a:r>
              <a:rPr lang="ka-GE" b="1" i="1" dirty="0" smtClean="0">
                <a:solidFill>
                  <a:srgbClr val="FF0000"/>
                </a:solidFill>
              </a:rPr>
              <a:t>აქტივობა 1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dirty="0" smtClean="0"/>
              <a:t>- სინერგიული ძალისხმევით ფილო-ლოგების, სოციოლოგების, ფსიქოლოგებისა, დიპ-ლომატების და სხვათა მიერ ინფორმაციული დაპირისპირებისთვის დამახასისთებელი ტერ-მინებისა და ფრაზეოლოგიის ბაზის შექმნა</a:t>
            </a:r>
            <a:endParaRPr lang="ru-RU" dirty="0" smtClean="0"/>
          </a:p>
          <a:p>
            <a:pPr>
              <a:buNone/>
            </a:pPr>
            <a:r>
              <a:rPr lang="ka-GE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6743700" cy="1143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just">
              <a:buNone/>
            </a:pPr>
            <a:r>
              <a:rPr lang="ka-GE" b="1" dirty="0" smtClean="0">
                <a:solidFill>
                  <a:srgbClr val="FF0000"/>
                </a:solidFill>
              </a:rPr>
              <a:t> ამოცანა</a:t>
            </a:r>
            <a:r>
              <a:rPr lang="en-US" b="1" dirty="0" smtClean="0">
                <a:solidFill>
                  <a:srgbClr val="FF0000"/>
                </a:solidFill>
              </a:rPr>
              <a:t> I</a:t>
            </a:r>
            <a:r>
              <a:rPr lang="ka-GE" dirty="0" smtClean="0"/>
              <a:t>:  </a:t>
            </a:r>
            <a:r>
              <a:rPr lang="ru-RU" dirty="0" smtClean="0"/>
              <a:t>ინფორმაციულ ომში მონაწილე</a:t>
            </a:r>
            <a:r>
              <a:rPr lang="ka-GE" dirty="0" smtClean="0"/>
              <a:t> </a:t>
            </a:r>
            <a:r>
              <a:rPr lang="ru-RU" dirty="0" smtClean="0"/>
              <a:t>სუბი</a:t>
            </a:r>
            <a:r>
              <a:rPr lang="ka-GE" dirty="0" smtClean="0"/>
              <a:t>-</a:t>
            </a:r>
            <a:r>
              <a:rPr lang="ru-RU" dirty="0" smtClean="0"/>
              <a:t>ექტების მიერ</a:t>
            </a:r>
            <a:r>
              <a:rPr lang="ka-GE" dirty="0" smtClean="0"/>
              <a:t> </a:t>
            </a:r>
            <a:r>
              <a:rPr lang="ru-RU" dirty="0" smtClean="0"/>
              <a:t>გავრცელებული</a:t>
            </a:r>
            <a:r>
              <a:rPr lang="ka-GE" dirty="0" smtClean="0"/>
              <a:t> </a:t>
            </a:r>
            <a:r>
              <a:rPr lang="ru-RU" dirty="0" smtClean="0"/>
              <a:t>ინფორმაციული ნაკადიდან</a:t>
            </a:r>
            <a:r>
              <a:rPr lang="ka-GE" dirty="0" smtClean="0"/>
              <a:t> </a:t>
            </a:r>
            <a:r>
              <a:rPr lang="ru-RU" dirty="0" smtClean="0"/>
              <a:t>ინფორმაციული ომის</a:t>
            </a:r>
            <a:r>
              <a:rPr lang="ka-GE" dirty="0" smtClean="0"/>
              <a:t> </a:t>
            </a:r>
            <a:r>
              <a:rPr lang="ru-RU" dirty="0" smtClean="0"/>
              <a:t>შემადგენელი ნაწილის,</a:t>
            </a:r>
            <a:r>
              <a:rPr lang="ka-GE" dirty="0" smtClean="0"/>
              <a:t> </a:t>
            </a:r>
            <a:r>
              <a:rPr lang="ru-RU" dirty="0" smtClean="0"/>
              <a:t>მაკომპრომატებელი</a:t>
            </a:r>
            <a:r>
              <a:rPr lang="ka-GE" dirty="0" smtClean="0"/>
              <a:t> ინფორმაციის გამოყოფის ამოცანა</a:t>
            </a:r>
            <a:endParaRPr lang="ru-RU" dirty="0" smtClean="0"/>
          </a:p>
          <a:p>
            <a:endParaRPr lang="ka-GE" dirty="0" smtClean="0"/>
          </a:p>
          <a:p>
            <a:pPr algn="just"/>
            <a:r>
              <a:rPr lang="ka-GE" b="1" i="1" dirty="0" smtClean="0">
                <a:solidFill>
                  <a:srgbClr val="FF0000"/>
                </a:solidFill>
              </a:rPr>
              <a:t>აქტივობა 2</a:t>
            </a:r>
            <a:r>
              <a:rPr lang="ka-GE" dirty="0" smtClean="0"/>
              <a:t> - მშვიდობისმყოფელი მხარისთვის დამახასიათებელი სამშვიდობო მოწოდებებისთვის საკვანძო ტერმინების და ფრაზეოლოგიის   ბაზის შექმნა.</a:t>
            </a:r>
            <a:endParaRPr lang="ru-RU" dirty="0"/>
          </a:p>
        </p:txBody>
      </p:sp>
      <p:pic>
        <p:nvPicPr>
          <p:cNvPr id="4" name="Рисунок 3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57166"/>
            <a:ext cx="6743700" cy="1143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solidFill>
                  <a:srgbClr val="FF0000"/>
                </a:solidFill>
              </a:rPr>
              <a:t> ამოცანა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r>
              <a:rPr lang="ka-GE" b="1" dirty="0" smtClean="0">
                <a:solidFill>
                  <a:srgbClr val="FF0000"/>
                </a:solidFill>
              </a:rPr>
              <a:t>:  </a:t>
            </a:r>
            <a:r>
              <a:rPr lang="ru-RU" dirty="0" smtClean="0"/>
              <a:t>კონკრეტული აქტივობის</a:t>
            </a:r>
            <a:r>
              <a:rPr lang="ka-GE" dirty="0" smtClean="0"/>
              <a:t> </a:t>
            </a:r>
            <a:r>
              <a:rPr lang="ru-RU" dirty="0" smtClean="0"/>
              <a:t>ბაზებიდან შესაბამისი</a:t>
            </a:r>
            <a:r>
              <a:rPr lang="ka-GE" dirty="0" smtClean="0"/>
              <a:t> </a:t>
            </a:r>
            <a:r>
              <a:rPr lang="ru-RU" dirty="0" smtClean="0"/>
              <a:t>სუბიექტისთვის დროის</a:t>
            </a:r>
            <a:r>
              <a:rPr lang="ka-GE" dirty="0" smtClean="0"/>
              <a:t> </a:t>
            </a:r>
            <a:r>
              <a:rPr lang="ru-RU" dirty="0" smtClean="0"/>
              <a:t>მოცემულ მომენტში</a:t>
            </a:r>
            <a:r>
              <a:rPr lang="ka-GE" dirty="0" smtClean="0"/>
              <a:t> </a:t>
            </a:r>
            <a:r>
              <a:rPr lang="ru-RU" dirty="0" smtClean="0"/>
              <a:t>გავრცელებული ინფორმაციის</a:t>
            </a:r>
            <a:r>
              <a:rPr lang="ka-GE" dirty="0" smtClean="0"/>
              <a:t> </a:t>
            </a:r>
            <a:r>
              <a:rPr lang="ru-RU" dirty="0" smtClean="0"/>
              <a:t>რაოდენობის დადგენა.</a:t>
            </a:r>
            <a:endParaRPr lang="ka-GE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აქტივობა 1</a:t>
            </a:r>
            <a:r>
              <a:rPr lang="ka-GE" dirty="0" smtClean="0"/>
              <a:t> </a:t>
            </a:r>
            <a:r>
              <a:rPr lang="ru-RU" dirty="0" smtClean="0"/>
              <a:t>- სინერგიული ძალისხმევით</a:t>
            </a:r>
            <a:r>
              <a:rPr lang="ka-GE" dirty="0" smtClean="0"/>
              <a:t> </a:t>
            </a:r>
            <a:r>
              <a:rPr lang="ru-RU" dirty="0" smtClean="0"/>
              <a:t>აქტივობის</a:t>
            </a:r>
            <a:r>
              <a:rPr lang="ka-GE" dirty="0" smtClean="0"/>
              <a:t> </a:t>
            </a:r>
            <a:r>
              <a:rPr lang="ru-RU" dirty="0" smtClean="0"/>
              <a:t>ბაზებში არსებული</a:t>
            </a:r>
            <a:r>
              <a:rPr lang="ka-GE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ტერმინების,</a:t>
            </a:r>
            <a:r>
              <a:rPr lang="ka-GE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ფრაზეოლოგიის "წონის" </a:t>
            </a:r>
            <a:r>
              <a:rPr lang="ru-RU" dirty="0" smtClean="0"/>
              <a:t>დადგ</a:t>
            </a:r>
            <a:r>
              <a:rPr lang="ka-GE" dirty="0" smtClean="0"/>
              <a:t>ენა;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აქტივობა 2</a:t>
            </a:r>
            <a:r>
              <a:rPr lang="ka-GE" dirty="0" smtClean="0"/>
              <a:t> </a:t>
            </a:r>
            <a:r>
              <a:rPr lang="ru-RU" dirty="0" smtClean="0"/>
              <a:t>- სინერგიული ძალისხმევით აქტივობის ბაზებში არსებული</a:t>
            </a:r>
            <a:r>
              <a:rPr lang="ka-GE" dirty="0" smtClean="0"/>
              <a:t> </a:t>
            </a:r>
            <a:r>
              <a:rPr lang="ru-RU" dirty="0" smtClean="0"/>
              <a:t>ტერმინების,</a:t>
            </a:r>
            <a:r>
              <a:rPr lang="ka-GE" dirty="0" smtClean="0"/>
              <a:t> </a:t>
            </a:r>
            <a:r>
              <a:rPr lang="ru-RU" dirty="0" smtClean="0"/>
              <a:t>ფრაზეოლოგიის </a:t>
            </a:r>
            <a:r>
              <a:rPr lang="ru-RU" b="1" dirty="0" smtClean="0">
                <a:solidFill>
                  <a:srgbClr val="002060"/>
                </a:solidFill>
              </a:rPr>
              <a:t>წყაროს "წონი</a:t>
            </a:r>
            <a:r>
              <a:rPr lang="ka-GE" b="1" dirty="0" smtClean="0">
                <a:solidFill>
                  <a:srgbClr val="002060"/>
                </a:solidFill>
              </a:rPr>
              <a:t>ს” </a:t>
            </a:r>
            <a:r>
              <a:rPr lang="ka-GE" dirty="0" smtClean="0"/>
              <a:t>დადგენა</a:t>
            </a:r>
            <a:r>
              <a:rPr lang="en-US" dirty="0" smtClean="0"/>
              <a:t>.</a:t>
            </a:r>
            <a:r>
              <a:rPr lang="ka-GE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6743700" cy="1143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33463"/>
            <a:ext cx="87725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062038"/>
            <a:ext cx="8734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1063"/>
            <a:ext cx="89439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dirty="0" smtClean="0"/>
              <a:t>როგორ ხდება საინფორმაციო ველის მონიტორინგი</a:t>
            </a:r>
          </a:p>
          <a:p>
            <a:r>
              <a:rPr lang="ka-GE" dirty="0" smtClean="0"/>
              <a:t>ევროკავშირმა შექმნა დეზინფორმაციის საწინააღმდეგო ჯგუფი - </a:t>
            </a:r>
            <a:r>
              <a:rPr lang="ru-RU" b="1" dirty="0" smtClean="0">
                <a:solidFill>
                  <a:srgbClr val="FF0000"/>
                </a:solidFill>
              </a:rPr>
              <a:t>East Stratcom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https://eeas.europa.eu/headquarters/headquarters-homepage/2116/-questions-and-answers-about-the-east-stratcom-task-force_en</a:t>
            </a:r>
            <a:r>
              <a:rPr lang="ka-GE" dirty="0" smtClean="0">
                <a:solidFill>
                  <a:srgbClr val="0070C0"/>
                </a:solidFill>
              </a:rPr>
              <a:t>)</a:t>
            </a:r>
          </a:p>
          <a:p>
            <a:r>
              <a:rPr lang="ka-GE" dirty="0" smtClean="0"/>
              <a:t>შეიქმნა </a:t>
            </a:r>
            <a:r>
              <a:rPr lang="ka-GE" b="1" dirty="0" smtClean="0">
                <a:solidFill>
                  <a:srgbClr val="0070C0"/>
                </a:solidFill>
              </a:rPr>
              <a:t>ვებ-გვერდი</a:t>
            </a:r>
            <a:r>
              <a:rPr lang="ka-GE" dirty="0" smtClean="0"/>
              <a:t> </a:t>
            </a:r>
            <a:r>
              <a:rPr lang="en-US" b="1" dirty="0" smtClean="0"/>
              <a:t>EU </a:t>
            </a:r>
            <a:r>
              <a:rPr lang="en-US" b="1" dirty="0" err="1" smtClean="0"/>
              <a:t>vs</a:t>
            </a:r>
            <a:r>
              <a:rPr lang="en-US" b="1" dirty="0" smtClean="0"/>
              <a:t> Disinformation</a:t>
            </a:r>
            <a:r>
              <a:rPr lang="ka-GE" b="1" dirty="0" smtClean="0"/>
              <a:t> </a:t>
            </a:r>
            <a:r>
              <a:rPr lang="ka-GE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https://euvsdisinfo.eu/</a:t>
            </a:r>
            <a:r>
              <a:rPr lang="ka-GE" b="1" dirty="0" smtClean="0">
                <a:solidFill>
                  <a:srgbClr val="0070C0"/>
                </a:solidFill>
              </a:rPr>
              <a:t>)  </a:t>
            </a:r>
            <a:r>
              <a:rPr lang="ka-GE" dirty="0" smtClean="0"/>
              <a:t>სადაც აღირიცხება ევროკავშირის საწინააღმდეგო დეზინფორმაციები, იბეჭდება ანალიტიკური სტატიები;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86040" cy="4434840"/>
          </a:xfrm>
        </p:spPr>
        <p:txBody>
          <a:bodyPr/>
          <a:lstStyle/>
          <a:p>
            <a:r>
              <a:rPr lang="ka-GE" dirty="0" smtClean="0"/>
              <a:t>შექმნილია ფეისბუქ გვერდი (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https://www.facebook.com/EUvsDisinfo</a:t>
            </a:r>
            <a:r>
              <a:rPr lang="ka-GE" dirty="0" smtClean="0"/>
              <a:t>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14489"/>
            <a:ext cx="5114932" cy="42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slaidis saTaure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500042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757478" cy="4434840"/>
          </a:xfrm>
        </p:spPr>
        <p:txBody>
          <a:bodyPr/>
          <a:lstStyle/>
          <a:p>
            <a:r>
              <a:rPr lang="ka-GE" dirty="0" smtClean="0"/>
              <a:t>ვრცელდება ტვიტერზეც  </a:t>
            </a:r>
            <a:r>
              <a:rPr lang="ka-GE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https://twitter.com/EUvsDisinfo</a:t>
            </a:r>
            <a:r>
              <a:rPr lang="ka-GE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5329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04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786478" cy="1143000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latin typeface="Sylfaen" pitchFamily="18" charset="0"/>
              </a:rPr>
              <a:t>      პროექტი №</a:t>
            </a:r>
            <a:r>
              <a:rPr lang="en-US" sz="3600" b="1" dirty="0" smtClean="0">
                <a:latin typeface="Sylfaen" pitchFamily="18" charset="0"/>
              </a:rPr>
              <a:t>YS17_78   </a:t>
            </a:r>
            <a:endParaRPr lang="ru-RU" sz="3600" b="1" dirty="0">
              <a:latin typeface="Sylfaen" pitchFamily="18" charset="0"/>
            </a:endParaRPr>
          </a:p>
        </p:txBody>
      </p:sp>
      <p:pic>
        <p:nvPicPr>
          <p:cNvPr id="4" name="Содержимое 3" descr="xelshekruleb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251" y="1935163"/>
            <a:ext cx="6701497" cy="4389437"/>
          </a:xfrm>
        </p:spPr>
      </p:pic>
      <p:pic>
        <p:nvPicPr>
          <p:cNvPr id="5" name="Рисунок 4" descr="fondis _embl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1214446" cy="1042024"/>
          </a:xfrm>
          <a:prstGeom prst="rect">
            <a:avLst/>
          </a:prstGeom>
        </p:spPr>
      </p:pic>
      <p:pic>
        <p:nvPicPr>
          <p:cNvPr id="6" name="Рисунок 5" descr="sou_emble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142852"/>
            <a:ext cx="1657342" cy="121763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/>
          <a:lstStyle/>
          <a:p>
            <a:r>
              <a:rPr lang="ka-GE" dirty="0" smtClean="0"/>
              <a:t>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1685908" cy="4434840"/>
          </a:xfrm>
        </p:spPr>
        <p:txBody>
          <a:bodyPr>
            <a:normAutofit fontScale="92500" lnSpcReduction="10000"/>
          </a:bodyPr>
          <a:lstStyle/>
          <a:p>
            <a:r>
              <a:rPr lang="ka-GE" dirty="0" smtClean="0"/>
              <a:t>3 500-ზე მეტი დეზინ-ფორმა-ციის შემთ-ხვევაა გამოვ-ლენილი </a:t>
            </a:r>
            <a:r>
              <a:rPr lang="en-US" dirty="0" err="1" smtClean="0"/>
              <a:t>Disin</a:t>
            </a:r>
            <a:r>
              <a:rPr lang="ka-GE" dirty="0" smtClean="0"/>
              <a:t>-</a:t>
            </a:r>
            <a:r>
              <a:rPr lang="en-US" dirty="0" smtClean="0"/>
              <a:t>forma</a:t>
            </a:r>
            <a:r>
              <a:rPr lang="ka-GE" dirty="0" smtClean="0"/>
              <a:t>-</a:t>
            </a:r>
            <a:r>
              <a:rPr lang="en-US" dirty="0" err="1" smtClean="0"/>
              <a:t>tion</a:t>
            </a:r>
            <a:r>
              <a:rPr lang="en-US" dirty="0" smtClean="0"/>
              <a:t> Cases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6615131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slaidis saTaure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r>
              <a:rPr lang="ka-GE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114668" cy="4434840"/>
          </a:xfrm>
        </p:spPr>
        <p:txBody>
          <a:bodyPr/>
          <a:lstStyle/>
          <a:p>
            <a:r>
              <a:rPr lang="ka-GE" dirty="0" smtClean="0"/>
              <a:t>საქართველოს მედია სივრცეშიც ფიქსირდება დეზინფორმაცია (</a:t>
            </a:r>
            <a:r>
              <a:rPr lang="en-US" dirty="0" smtClean="0">
                <a:solidFill>
                  <a:srgbClr val="0070C0"/>
                </a:solidFill>
              </a:rPr>
              <a:t>https://euvsdisinfo.eu/disinformation-cases/?offset=50</a:t>
            </a:r>
            <a:r>
              <a:rPr lang="ka-GE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49720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6743700" cy="1143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8992" y="4000504"/>
            <a:ext cx="5429288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ka-GE" dirty="0" smtClean="0"/>
              <a:t>არასამთავრობო ორგანიზაციებისა და ლიბერალური ომბუდსმენის სამდივნოს თანამშრომლებს არ აღელვებთ საქართველოში ბავშვთა უფლებები, მათ სურთ გააძლიერონ თავიანთი ლიბერალისტური ტერორი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ru-RU" dirty="0"/>
          </a:p>
        </p:txBody>
      </p:sp>
      <p:pic>
        <p:nvPicPr>
          <p:cNvPr id="6" name="Содержимое 5" descr="trump_meduz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5429288" cy="5000660"/>
          </a:xfrm>
        </p:spPr>
      </p:pic>
      <p:pic>
        <p:nvPicPr>
          <p:cNvPr id="7" name="Содержимое 6" descr="slaidis saTaureb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5852" y="0"/>
            <a:ext cx="6500858" cy="12858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285992"/>
            <a:ext cx="232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https://meduza.io/en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967335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https://meduza.io/feature/2017/07/03/tramp-raspravlyaetsya-s-cnn-kulakami-i-obzyvaet-televeduschuyu-tupoy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/>
          <a:lstStyle/>
          <a:p>
            <a:r>
              <a:rPr lang="en-US" dirty="0" smtClean="0"/>
              <a:t>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3214710" cy="443484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https://meduza.io/feature/2017/07/03/tramp-raspravlyaetsya-s-cnn-kulakami-i-obzyvaet-televeduschuyu-tupoy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00240"/>
            <a:ext cx="51863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8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14602" cy="4434840"/>
          </a:xfrm>
        </p:spPr>
        <p:txBody>
          <a:bodyPr/>
          <a:lstStyle/>
          <a:p>
            <a:r>
              <a:rPr lang="en-US" dirty="0" smtClean="0"/>
              <a:t>https://meduza.io/feature/2016/11/07/Rossiyskie-vooruzhennye-kibersily</a:t>
            </a:r>
            <a:endParaRPr lang="ru-RU" dirty="0"/>
          </a:p>
        </p:txBody>
      </p:sp>
      <p:pic>
        <p:nvPicPr>
          <p:cNvPr id="6" name="Содержимое 5" descr="turovskiy_kibersil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00364" y="1500174"/>
            <a:ext cx="5686436" cy="500066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i="1" dirty="0" smtClean="0"/>
              <a:t>პუტინი ტრამპის კრიტიკაზე : ”</a:t>
            </a:r>
            <a:r>
              <a:rPr lang="ru-RU" i="1" dirty="0" smtClean="0"/>
              <a:t> это же очевидная фальшивка. Трамп</a:t>
            </a:r>
            <a:r>
              <a:rPr lang="ka-GE" i="1" dirty="0" smtClean="0"/>
              <a:t> </a:t>
            </a:r>
            <a:r>
              <a:rPr lang="ru-RU" i="1" dirty="0" smtClean="0"/>
              <a:t>приезжал в Москву </a:t>
            </a:r>
            <a:r>
              <a:rPr lang="ka-GE" i="1" dirty="0" smtClean="0"/>
              <a:t>, ... </a:t>
            </a:r>
            <a:r>
              <a:rPr lang="ru-RU" i="1" dirty="0" smtClean="0"/>
              <a:t>тут же побежал встречаться с московскими проститутками</a:t>
            </a:r>
            <a:r>
              <a:rPr lang="ka-GE" i="1" dirty="0" smtClean="0"/>
              <a:t>?! </a:t>
            </a:r>
            <a:r>
              <a:rPr lang="ru-RU" i="1" dirty="0" smtClean="0"/>
              <a:t> Это человек, во-первых, взрослый, а во-вторых, человек, который многие годы занимался организацией конкурсов красоты, общался с самыми красивыми женщинами мира. Знаете, я с трудом могу себе такое представить, что он побежал в отель встречаться с нашими девушками с пониженной социальной ответственностью. Хотя и они у нас самые лучшие в мире, безусловно. Но сомневаюсь, что Трамп клюнул на это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Рисунок 8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04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smtClean="0"/>
              <a:t>Проституция – это серьезное, безобразное социальное явление</a:t>
            </a:r>
            <a:r>
              <a:rPr lang="ka-GE" i="1" dirty="0" smtClean="0"/>
              <a:t>... </a:t>
            </a:r>
            <a:r>
              <a:rPr lang="ru-RU" i="1" dirty="0" smtClean="0"/>
              <a:t> А вот люди, которые заказывают фальшивки подобного рода, которые сейчас распространяются против избранного президента США, фабрикуют их и используют в политической борьбе – они хуже, чем проститутки. У них нет никаких вообще моральных ограничений</a:t>
            </a:r>
            <a:r>
              <a:rPr lang="ka-GE" i="1" dirty="0" smtClean="0"/>
              <a:t>. </a:t>
            </a:r>
            <a:r>
              <a:rPr lang="ru-RU" i="1" dirty="0" smtClean="0"/>
              <a:t>Кстати говоря, Россия постоянно имеет дело с такими людьми, с нашими оппонентами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71480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ru-RU" i="1" dirty="0" smtClean="0"/>
              <a:t>Но вот то, что такие методы используются против избранного президента США, это, конечно, уникальный случай, такого еще никогда не было. Это говорит о значительном уровне деградации политических элит на Западе, в том числе в США</a:t>
            </a:r>
            <a:endParaRPr lang="ka-GE" i="1" dirty="0" smtClean="0"/>
          </a:p>
          <a:p>
            <a:r>
              <a:rPr lang="ka-GE" i="1" dirty="0" smtClean="0"/>
              <a:t>წყარო - ვზგლიად - საქმიანი გაზეთი - </a:t>
            </a:r>
            <a:r>
              <a:rPr lang="en-US" b="1" i="1" dirty="0" smtClean="0"/>
              <a:t>https://vz.ru/politics/2017/1/17/853786.html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80"/>
            <a:ext cx="6743700" cy="11430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57224" y="3929066"/>
            <a:ext cx="60722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166813"/>
            <a:ext cx="8905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957263"/>
            <a:ext cx="8562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572164" cy="1143000"/>
          </a:xfrm>
        </p:spPr>
        <p:txBody>
          <a:bodyPr>
            <a:normAutofit/>
          </a:bodyPr>
          <a:lstStyle/>
          <a:p>
            <a:r>
              <a:rPr lang="ka-GE" b="1" dirty="0" smtClean="0">
                <a:latin typeface="Sylfaen" pitchFamily="18" charset="0"/>
              </a:rPr>
              <a:t>პროექტი №</a:t>
            </a:r>
            <a:r>
              <a:rPr lang="en-US" b="1" dirty="0" smtClean="0">
                <a:latin typeface="Sylfaen" pitchFamily="18" charset="0"/>
              </a:rPr>
              <a:t>YS17_78     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10" name="Содержимое 9" descr="fondis _embl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1214446" cy="1042025"/>
          </a:xfrm>
        </p:spPr>
      </p:pic>
      <p:pic>
        <p:nvPicPr>
          <p:cNvPr id="11" name="Рисунок 10" descr="sou_embl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85728"/>
            <a:ext cx="1228714" cy="902729"/>
          </a:xfrm>
          <a:prstGeom prst="rect">
            <a:avLst/>
          </a:prstGeom>
        </p:spPr>
      </p:pic>
      <p:pic>
        <p:nvPicPr>
          <p:cNvPr id="12" name="Рисунок 11" descr="xzelmowere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643050"/>
            <a:ext cx="7153275" cy="477202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400" dirty="0" smtClean="0">
                <a:latin typeface="Sylfaen" pitchFamily="18" charset="0"/>
              </a:rPr>
              <a:t>კონტაქტი</a:t>
            </a:r>
            <a:r>
              <a:rPr lang="en-US" sz="4400" dirty="0" smtClean="0">
                <a:latin typeface="Sylfaen" pitchFamily="18" charset="0"/>
              </a:rPr>
              <a:t>:</a:t>
            </a:r>
          </a:p>
          <a:p>
            <a:r>
              <a:rPr lang="ka-GE" sz="4400" dirty="0" smtClean="0">
                <a:latin typeface="Sylfaen" pitchFamily="18" charset="0"/>
              </a:rPr>
              <a:t> </a:t>
            </a:r>
            <a:r>
              <a:rPr lang="en-US" sz="4400" dirty="0" smtClean="0">
                <a:latin typeface="Sylfaen" pitchFamily="18" charset="0"/>
              </a:rPr>
              <a:t>e-mail: </a:t>
            </a:r>
            <a:r>
              <a:rPr lang="ka-GE" sz="4400" dirty="0" smtClean="0">
                <a:latin typeface="Sylfae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Sylfaen" pitchFamily="18" charset="0"/>
              </a:rPr>
              <a:t>nkereselidze@sou.edu.ge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Sylfaen" pitchFamily="18" charset="0"/>
              </a:rPr>
              <a:t>Mob. 5 77 96 39 23</a:t>
            </a:r>
            <a:endParaRPr lang="ru-RU" sz="4400" b="1" dirty="0">
              <a:solidFill>
                <a:srgbClr val="002060"/>
              </a:solidFill>
              <a:latin typeface="Sylfae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6743700" cy="1143000"/>
          </a:xfrm>
          <a:prstGeom prst="rect">
            <a:avLst/>
          </a:prstGeom>
        </p:spPr>
      </p:pic>
      <p:pic>
        <p:nvPicPr>
          <p:cNvPr id="9" name="Рисунок 6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14" y="581004"/>
            <a:ext cx="6743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357290" y="1285860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http://advancedgoogle.com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857364"/>
            <a:ext cx="8372475" cy="39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152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57224" y="64291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https://www.google.com/advanced_search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ქართული საძიებო სისტემა?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 smtClean="0"/>
          </a:p>
          <a:p>
            <a:r>
              <a:rPr lang="en-US" sz="6000" dirty="0" smtClean="0"/>
              <a:t>Arxivi.org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500034" y="3786190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arxivi.org</a:t>
            </a:r>
            <a:br>
              <a:rPr lang="en-US" sz="2800" b="1" dirty="0" smtClean="0"/>
            </a:br>
            <a:r>
              <a:rPr lang="en-US" sz="2800" b="1" dirty="0" smtClean="0"/>
              <a:t>expired on 05/20/2018 and is not available at this time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25" y="990600"/>
            <a:ext cx="4781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ru-RU" dirty="0"/>
          </a:p>
        </p:txBody>
      </p:sp>
      <p:pic>
        <p:nvPicPr>
          <p:cNvPr id="5" name="Содержимое 4" descr="slaidis saTaure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6743700" cy="1143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00034" y="1920875"/>
            <a:ext cx="8143932" cy="4433888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       </a:t>
            </a:r>
          </a:p>
          <a:p>
            <a:pPr>
              <a:buNone/>
            </a:pPr>
            <a:endParaRPr lang="ka-GE" dirty="0" smtClean="0"/>
          </a:p>
          <a:p>
            <a:pPr>
              <a:buNone/>
            </a:pPr>
            <a:endParaRPr lang="ka-GE" dirty="0" smtClean="0"/>
          </a:p>
          <a:p>
            <a:pPr algn="ctr">
              <a:buNone/>
            </a:pPr>
            <a:r>
              <a:rPr lang="ka-GE" sz="4400" b="1" dirty="0" smtClean="0">
                <a:solidFill>
                  <a:srgbClr val="002060"/>
                </a:solidFill>
              </a:rPr>
              <a:t>გმადლობთ ყურადღებისთვის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704088"/>
            <a:ext cx="7186634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a-GE" dirty="0" smtClean="0"/>
              <a:t>              </a:t>
            </a:r>
            <a:r>
              <a:rPr lang="ka-GE" b="1" dirty="0" smtClean="0">
                <a:solidFill>
                  <a:srgbClr val="FF0000"/>
                </a:solidFill>
              </a:rPr>
              <a:t>პროექტის შემსრულებლები:</a:t>
            </a:r>
          </a:p>
          <a:p>
            <a:r>
              <a:rPr lang="ka-GE" sz="2800" dirty="0" smtClean="0"/>
              <a:t>ავტორი    -   ნუგზარ კერესელიძე, </a:t>
            </a:r>
            <a:r>
              <a:rPr lang="ka-GE" sz="1800" dirty="0" smtClean="0"/>
              <a:t>ასისტ-პროფესორი</a:t>
            </a:r>
          </a:p>
          <a:p>
            <a:r>
              <a:rPr lang="ka-GE" sz="2800" dirty="0" smtClean="0"/>
              <a:t>მენტორი -  თემურ ჩილაჩავა, </a:t>
            </a:r>
            <a:r>
              <a:rPr lang="ka-GE" sz="2000" dirty="0" smtClean="0"/>
              <a:t>პროფესორი</a:t>
            </a:r>
          </a:p>
          <a:p>
            <a:r>
              <a:rPr lang="ka-GE" sz="2800" dirty="0" smtClean="0"/>
              <a:t>დამხმარე - ნუგზარ მეშველიანი, </a:t>
            </a:r>
            <a:r>
              <a:rPr lang="ka-GE" sz="1800" dirty="0" smtClean="0"/>
              <a:t>დოქტორანტი</a:t>
            </a:r>
            <a:endParaRPr lang="ka-GE" sz="1800" dirty="0"/>
          </a:p>
          <a:p>
            <a:r>
              <a:rPr lang="ka-GE" sz="2800" dirty="0" smtClean="0"/>
              <a:t>სინერგიული ჯგუფი, სოხუმის სახელმწიფო უნივერსიტეტის თანამშრომლების მონაწილეობით</a:t>
            </a:r>
            <a:endParaRPr lang="ru-RU" sz="2800" dirty="0"/>
          </a:p>
        </p:txBody>
      </p:sp>
      <p:pic>
        <p:nvPicPr>
          <p:cNvPr id="7" name="Рисунок 6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6858048" cy="1143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Content Placeholder 3" descr="sqem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5921375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a-GE" b="1" dirty="0" smtClean="0">
                <a:solidFill>
                  <a:srgbClr val="FF0000"/>
                </a:solidFill>
              </a:rPr>
              <a:t>                             ამოცანის დასმა</a:t>
            </a:r>
          </a:p>
          <a:p>
            <a:pPr algn="ctr">
              <a:buNone/>
            </a:pPr>
            <a:r>
              <a:rPr lang="ka-GE" b="1" dirty="0" smtClean="0">
                <a:solidFill>
                  <a:schemeClr val="tx2"/>
                </a:solidFill>
              </a:rPr>
              <a:t>ინფორმაციული ომის მონაწილეები:</a:t>
            </a:r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 </a:t>
            </a:r>
            <a:r>
              <a:rPr lang="ka-GE" b="1" dirty="0" smtClean="0"/>
              <a:t>ორი</a:t>
            </a:r>
            <a:r>
              <a:rPr lang="ka-GE" dirty="0" smtClean="0"/>
              <a:t> დაპირისპირებული მხარე</a:t>
            </a:r>
          </a:p>
          <a:p>
            <a:pPr>
              <a:buFont typeface="Wingdings" pitchFamily="2" charset="2"/>
              <a:buChar char="v"/>
            </a:pPr>
            <a:r>
              <a:rPr lang="ka-GE" dirty="0" smtClean="0"/>
              <a:t> </a:t>
            </a:r>
            <a:r>
              <a:rPr lang="ka-GE" b="1" dirty="0" smtClean="0"/>
              <a:t>ერთი</a:t>
            </a:r>
            <a:r>
              <a:rPr lang="ka-GE" dirty="0" smtClean="0"/>
              <a:t> მშვიდობისმყოფელი მხარე</a:t>
            </a:r>
          </a:p>
          <a:p>
            <a:pPr>
              <a:buFont typeface="Wingdings" pitchFamily="2" charset="2"/>
              <a:buChar char="v"/>
            </a:pPr>
            <a:endParaRPr lang="ka-GE" dirty="0" smtClean="0"/>
          </a:p>
          <a:p>
            <a:pPr>
              <a:buNone/>
            </a:pPr>
            <a:r>
              <a:rPr lang="ka-GE" dirty="0" smtClean="0"/>
              <a:t>                 </a:t>
            </a:r>
            <a:r>
              <a:rPr lang="ka-GE" b="1" dirty="0" smtClean="0">
                <a:solidFill>
                  <a:schemeClr val="tx2"/>
                </a:solidFill>
              </a:rPr>
              <a:t>ინფორმაციული ომის სცენარი</a:t>
            </a:r>
          </a:p>
          <a:p>
            <a:r>
              <a:rPr lang="ka-GE" dirty="0" smtClean="0"/>
              <a:t>დაპირისპირებული მხარეები ერთმანეთის მიმართ საძრახის ინფორმაციას ავრცელებენ</a:t>
            </a:r>
          </a:p>
          <a:p>
            <a:r>
              <a:rPr lang="ka-GE" dirty="0" smtClean="0"/>
              <a:t>მშვიდობისმყოფელი მხარე მოუწოდებს მათ დაპირიპირების შეწყვეტისკენ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3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6743700" cy="121444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5857916" cy="653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a-GE" sz="3200" b="1" dirty="0" smtClean="0">
                <a:solidFill>
                  <a:srgbClr val="FF0000"/>
                </a:solidFill>
              </a:rPr>
              <a:t>        დაპირისპირების სახეები და მიზნები</a:t>
            </a:r>
          </a:p>
          <a:p>
            <a:r>
              <a:rPr lang="ru-RU" sz="3200" dirty="0" smtClean="0"/>
              <a:t>ინფორმაციული ნაკადებით დაპირისპირება ღია არხების (ელექტრონული, ბეჭვდითი მასმედია; ინტერნეტი თუ სხვა) საშუალებით.</a:t>
            </a:r>
          </a:p>
          <a:p>
            <a:r>
              <a:rPr lang="ru-RU" sz="3200" dirty="0" smtClean="0"/>
              <a:t> მიზანი შეიძლება იყოს:</a:t>
            </a:r>
            <a:endParaRPr lang="ka-GE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მოწინააღმდეგე ქვეყნის იმიჯის შელახვა - მისგან მტრის ხატის შექმნა;</a:t>
            </a:r>
            <a:endParaRPr lang="ka-GE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ხელისუფლების დისკრედიტაცია; </a:t>
            </a:r>
            <a:endParaRPr lang="ka-GE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შეიარაღებული ძალების პირადი შემადგენლობისა და მშვიდობიანი მოსახლეობის დემორალიზაცია</a:t>
            </a:r>
            <a:r>
              <a:rPr lang="ka-GE" sz="32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მომავალში შესაძლო საბრძოლო მოქმედებების გამართლებისა და არგუმენტაციისთვის, ქვეყნის შიგნით და მის გარეთ, საზოგადოებრივი აზრის ჩამოყალიბება</a:t>
            </a:r>
            <a:r>
              <a:rPr lang="ka-GE" sz="3200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მოწინააღმდეგე მხარის გეოპოლიტიკური ამბიციებისთვის წინააღმდეგობის გაწევა და სხვა.</a:t>
            </a:r>
          </a:p>
          <a:p>
            <a:pPr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aidis saTaure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290"/>
            <a:ext cx="6743700" cy="1214446"/>
          </a:xfrm>
        </p:spPr>
      </p:pic>
      <p:pic>
        <p:nvPicPr>
          <p:cNvPr id="5" name="Рисунок 4" descr="slaidis saTaure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6743700" cy="1143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648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0E6BB-A9C6-4D9B-BEBC-DBE207B135A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7340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948</TotalTime>
  <Words>633</Words>
  <Application>Microsoft Office PowerPoint</Application>
  <PresentationFormat>On-screen Show (4:3)</PresentationFormat>
  <Paragraphs>117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Поток</vt:lpstr>
      <vt:lpstr>Equation</vt:lpstr>
      <vt:lpstr>Slide 1</vt:lpstr>
      <vt:lpstr>      პროექტი №YS17_78   </vt:lpstr>
      <vt:lpstr>პროექტი №YS17_78     </vt:lpstr>
      <vt:lpstr>Slide 4</vt:lpstr>
      <vt:lpstr>Slide 5</vt:lpstr>
      <vt:lpstr>Slide 6</vt:lpstr>
      <vt:lpstr>Slide 7</vt:lpstr>
      <vt:lpstr>Slide 8</vt:lpstr>
      <vt:lpstr>Slide 9</vt:lpstr>
      <vt:lpstr>Slide 10</vt:lpstr>
      <vt:lpstr> </vt:lpstr>
      <vt:lpstr>   </vt:lpstr>
      <vt:lpstr>  </vt:lpstr>
      <vt:lpstr>Slide 14</vt:lpstr>
      <vt:lpstr>Slide 15</vt:lpstr>
      <vt:lpstr>Slide 16</vt:lpstr>
      <vt:lpstr>     </vt:lpstr>
      <vt:lpstr>                </vt:lpstr>
      <vt:lpstr>        </vt:lpstr>
      <vt:lpstr>       </vt:lpstr>
      <vt:lpstr>    </vt:lpstr>
      <vt:lpstr>       </vt:lpstr>
      <vt:lpstr>       </vt:lpstr>
      <vt:lpstr>          </vt:lpstr>
      <vt:lpstr>    </vt:lpstr>
      <vt:lpstr>             </vt:lpstr>
      <vt:lpstr>        </vt:lpstr>
      <vt:lpstr>Slide 28</vt:lpstr>
      <vt:lpstr>Slide 29</vt:lpstr>
      <vt:lpstr>      </vt:lpstr>
      <vt:lpstr>Slide 31</vt:lpstr>
      <vt:lpstr>Slide 32</vt:lpstr>
      <vt:lpstr>ქართული საძიებო სისტემა?</vt:lpstr>
      <vt:lpstr>Slide 34</vt:lpstr>
      <vt:lpstr>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nugzari</dc:creator>
  <cp:lastModifiedBy>user</cp:lastModifiedBy>
  <cp:revision>50</cp:revision>
  <dcterms:created xsi:type="dcterms:W3CDTF">2018-02-10T05:44:56Z</dcterms:created>
  <dcterms:modified xsi:type="dcterms:W3CDTF">2018-05-23T07:47:19Z</dcterms:modified>
</cp:coreProperties>
</file>